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6" r:id="rId26"/>
    <p:sldId id="288" r:id="rId27"/>
    <p:sldId id="295" r:id="rId28"/>
    <p:sldId id="296" r:id="rId29"/>
    <p:sldId id="297" r:id="rId30"/>
    <p:sldId id="298" r:id="rId31"/>
    <p:sldId id="299" r:id="rId32"/>
    <p:sldId id="300" r:id="rId33"/>
    <p:sldId id="303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250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114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114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114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114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9525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191770"/>
            <a:ext cx="9146540" cy="97790"/>
          </a:xfrm>
          <a:custGeom>
            <a:avLst/>
            <a:gdLst/>
            <a:ahLst/>
            <a:cxnLst/>
            <a:rect l="l" t="t" r="r" b="b"/>
            <a:pathLst>
              <a:path w="9146540" h="97789">
                <a:moveTo>
                  <a:pt x="0" y="97789"/>
                </a:moveTo>
                <a:lnTo>
                  <a:pt x="9146540" y="97789"/>
                </a:lnTo>
                <a:lnTo>
                  <a:pt x="9146540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28955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38607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48260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57911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67564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77215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86868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96520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06171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114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6540" cy="68592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47620" y="83820"/>
            <a:ext cx="404875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4200" y="1115059"/>
            <a:ext cx="7975599" cy="2598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‹#›</a:t>
            </a:fld>
            <a:endParaRPr spc="-114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81200" y="1143000"/>
            <a:ext cx="4724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r>
              <a:rPr sz="4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200" y="4855800"/>
            <a:ext cx="608076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algn="ctr">
              <a:lnSpc>
                <a:spcPct val="100000"/>
              </a:lnSpc>
              <a:spcBef>
                <a:spcPts val="100"/>
              </a:spcBef>
            </a:pP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algn="ctr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85480" y="5976620"/>
            <a:ext cx="965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7190" y="70104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7290" y="3703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9009" y="4617720"/>
            <a:ext cx="6769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9070" y="4617720"/>
            <a:ext cx="6642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52600" y="41910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9800" y="41529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3269" y="2278379"/>
            <a:ext cx="491236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smallest label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node.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33650" y="6049781"/>
            <a:ext cx="76009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G(6,</a:t>
            </a:r>
            <a:r>
              <a:rPr sz="1800" spc="-17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66179" y="6049781"/>
            <a:ext cx="688340" cy="58221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8900" y="787400"/>
            <a:ext cx="16516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400"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4400" spc="-40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4400" spc="-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400" spc="-6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4400"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sz="4400" spc="-3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6179" y="3703320"/>
            <a:ext cx="7251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C(</a:t>
            </a:r>
            <a:r>
              <a:rPr sz="1800" spc="-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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7740" y="4617720"/>
            <a:ext cx="736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0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9070" y="4617720"/>
            <a:ext cx="6642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52600" y="41910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9800" y="41529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9700" y="44653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3700" y="37795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8469" y="2355850"/>
            <a:ext cx="742886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nodes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adjacent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relabeling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 distance to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33650" y="6049781"/>
            <a:ext cx="76009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G(6,</a:t>
            </a:r>
            <a:r>
              <a:rPr sz="1800" spc="-17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66179" y="6049781"/>
            <a:ext cx="688340" cy="58221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7190" y="49657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9070" y="4617720"/>
            <a:ext cx="6642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43200" y="51054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0400" y="50673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5920" y="1976120"/>
            <a:ext cx="61772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smallest label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the new working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33650" y="6049781"/>
            <a:ext cx="76009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G(6,</a:t>
            </a:r>
            <a:r>
              <a:rPr sz="1800" spc="-17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66179" y="6049781"/>
            <a:ext cx="688340" cy="58221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2700" y="71247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79700" y="52273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3700" y="51511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4150" y="46177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F(</a:t>
            </a:r>
            <a:r>
              <a:rPr sz="1800" spc="-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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3200" y="51054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00400" y="50673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6070" y="2054859"/>
            <a:ext cx="83381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nodes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adjacent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relabeling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 to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66179" y="6049781"/>
            <a:ext cx="688340" cy="58221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0" y="533400"/>
            <a:ext cx="16516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8800" y="60198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86000" y="5981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8600" y="2039620"/>
            <a:ext cx="6248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make 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label</a:t>
            </a:r>
            <a:r>
              <a:rPr sz="2400" spc="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working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66179" y="6049781"/>
            <a:ext cx="688340" cy="58221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98900" y="864870"/>
            <a:ext cx="16516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400"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4400" spc="-40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4400" spc="-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400" spc="-6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4400"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sz="4400" spc="-3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03700" y="56083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3329" y="6065520"/>
            <a:ext cx="761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0" y="6065520"/>
            <a:ext cx="7505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H(</a:t>
            </a:r>
            <a:r>
              <a:rPr sz="1800" spc="-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28800" y="60198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228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86000" y="5981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8159" y="2109470"/>
            <a:ext cx="74504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nodes adjacent G, relabeling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 distance to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9150" y="55880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3329" y="6065520"/>
            <a:ext cx="761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61100" y="6065520"/>
            <a:ext cx="774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H(9,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4800600"/>
            <a:ext cx="467359" cy="200660"/>
          </a:xfrm>
          <a:custGeom>
            <a:avLst/>
            <a:gdLst/>
            <a:ahLst/>
            <a:cxnLst/>
            <a:rect l="l" t="t" r="r" b="b"/>
            <a:pathLst>
              <a:path w="467360" h="200660">
                <a:moveTo>
                  <a:pt x="0" y="0"/>
                </a:moveTo>
                <a:lnTo>
                  <a:pt x="467360" y="20066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0309" y="4963159"/>
            <a:ext cx="85090" cy="71120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29210" y="0"/>
                </a:moveTo>
                <a:lnTo>
                  <a:pt x="0" y="71119"/>
                </a:lnTo>
                <a:lnTo>
                  <a:pt x="85089" y="66039"/>
                </a:lnTo>
                <a:lnTo>
                  <a:pt x="2921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6220" y="1997709"/>
            <a:ext cx="63169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smallest label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working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87190" y="78740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0" y="4800600"/>
            <a:ext cx="467359" cy="200660"/>
          </a:xfrm>
          <a:custGeom>
            <a:avLst/>
            <a:gdLst/>
            <a:ahLst/>
            <a:cxnLst/>
            <a:rect l="l" t="t" r="r" b="b"/>
            <a:pathLst>
              <a:path w="467360" h="200660">
                <a:moveTo>
                  <a:pt x="0" y="0"/>
                </a:moveTo>
                <a:lnTo>
                  <a:pt x="467360" y="20066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20309" y="4963159"/>
            <a:ext cx="85090" cy="71120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29210" y="0"/>
                </a:moveTo>
                <a:lnTo>
                  <a:pt x="0" y="71119"/>
                </a:lnTo>
                <a:lnTo>
                  <a:pt x="85089" y="66039"/>
                </a:lnTo>
                <a:lnTo>
                  <a:pt x="2921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FD9A02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46370" y="4130040"/>
            <a:ext cx="723265" cy="13208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R="57150" algn="ctr">
              <a:lnSpc>
                <a:spcPct val="100000"/>
              </a:lnSpc>
              <a:spcBef>
                <a:spcPts val="94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800" spc="-13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780" algn="r">
              <a:lnSpc>
                <a:spcPct val="100000"/>
              </a:lnSpc>
              <a:spcBef>
                <a:spcPts val="204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7540" y="2110740"/>
            <a:ext cx="740790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nodes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adjacent F, relabeling each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61179" y="56769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62600" y="6127750"/>
            <a:ext cx="393700" cy="196850"/>
          </a:xfrm>
          <a:custGeom>
            <a:avLst/>
            <a:gdLst/>
            <a:ahLst/>
            <a:cxnLst/>
            <a:rect l="l" t="t" r="r" b="b"/>
            <a:pathLst>
              <a:path w="393700" h="196850">
                <a:moveTo>
                  <a:pt x="0" y="196850"/>
                </a:moveTo>
                <a:lnTo>
                  <a:pt x="39370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34709" y="6096000"/>
            <a:ext cx="85090" cy="68580"/>
          </a:xfrm>
          <a:custGeom>
            <a:avLst/>
            <a:gdLst/>
            <a:ahLst/>
            <a:cxnLst/>
            <a:rect l="l" t="t" r="r" b="b"/>
            <a:pathLst>
              <a:path w="85089" h="68579">
                <a:moveTo>
                  <a:pt x="85089" y="0"/>
                </a:moveTo>
                <a:lnTo>
                  <a:pt x="0" y="0"/>
                </a:lnTo>
                <a:lnTo>
                  <a:pt x="34289" y="68579"/>
                </a:lnTo>
                <a:lnTo>
                  <a:pt x="85089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6070" y="1888490"/>
            <a:ext cx="609473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make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label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working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4290" y="659129"/>
            <a:ext cx="16516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42100" y="54559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19340" y="4846320"/>
            <a:ext cx="86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D(10,</a:t>
            </a:r>
            <a:r>
              <a:rPr sz="1800" spc="-17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62600" y="6127750"/>
            <a:ext cx="393700" cy="196850"/>
          </a:xfrm>
          <a:custGeom>
            <a:avLst/>
            <a:gdLst/>
            <a:ahLst/>
            <a:cxnLst/>
            <a:rect l="l" t="t" r="r" b="b"/>
            <a:pathLst>
              <a:path w="393700" h="196850">
                <a:moveTo>
                  <a:pt x="0" y="196850"/>
                </a:moveTo>
                <a:lnTo>
                  <a:pt x="393700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34709" y="6096000"/>
            <a:ext cx="85090" cy="68580"/>
          </a:xfrm>
          <a:custGeom>
            <a:avLst/>
            <a:gdLst/>
            <a:ahLst/>
            <a:cxnLst/>
            <a:rect l="l" t="t" r="r" b="b"/>
            <a:pathLst>
              <a:path w="85089" h="68579">
                <a:moveTo>
                  <a:pt x="85089" y="0"/>
                </a:moveTo>
                <a:lnTo>
                  <a:pt x="0" y="0"/>
                </a:lnTo>
                <a:lnTo>
                  <a:pt x="34289" y="68579"/>
                </a:lnTo>
                <a:lnTo>
                  <a:pt x="85089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2270" y="2087879"/>
            <a:ext cx="80232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each of the nodes adjacent H, relabeling each one with the distance to</a:t>
            </a:r>
            <a:r>
              <a:rPr sz="24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4928" y="447040"/>
            <a:ext cx="198247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95250">
                <a:lnSpc>
                  <a:spcPct val="100000"/>
                </a:lnSpc>
                <a:spcBef>
                  <a:spcPts val="165"/>
                </a:spcBef>
              </a:pPr>
              <a:t>2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2810" y="1550670"/>
            <a:ext cx="3240405" cy="2987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215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Path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215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215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215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9690" y="66675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19340" y="4846320"/>
            <a:ext cx="86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D(10,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86400" y="3886200"/>
            <a:ext cx="467359" cy="200660"/>
          </a:xfrm>
          <a:custGeom>
            <a:avLst/>
            <a:gdLst/>
            <a:ahLst/>
            <a:cxnLst/>
            <a:rect l="l" t="t" r="r" b="b"/>
            <a:pathLst>
              <a:path w="467360" h="200660">
                <a:moveTo>
                  <a:pt x="0" y="0"/>
                </a:moveTo>
                <a:lnTo>
                  <a:pt x="467360" y="20066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34709" y="4048759"/>
            <a:ext cx="85090" cy="71120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29210" y="0"/>
                </a:moveTo>
                <a:lnTo>
                  <a:pt x="0" y="71119"/>
                </a:lnTo>
                <a:lnTo>
                  <a:pt x="85089" y="66039"/>
                </a:lnTo>
                <a:lnTo>
                  <a:pt x="2921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2270" y="2437129"/>
            <a:ext cx="787908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label permanent.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becomes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working  node.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0029" y="582929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19340" y="4846320"/>
            <a:ext cx="86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D(10,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86400" y="3886200"/>
            <a:ext cx="467359" cy="200660"/>
          </a:xfrm>
          <a:custGeom>
            <a:avLst/>
            <a:gdLst/>
            <a:ahLst/>
            <a:cxnLst/>
            <a:rect l="l" t="t" r="r" b="b"/>
            <a:pathLst>
              <a:path w="467360" h="200660">
                <a:moveTo>
                  <a:pt x="0" y="0"/>
                </a:moveTo>
                <a:lnTo>
                  <a:pt x="467360" y="20066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34709" y="4048759"/>
            <a:ext cx="85090" cy="71120"/>
          </a:xfrm>
          <a:custGeom>
            <a:avLst/>
            <a:gdLst/>
            <a:ahLst/>
            <a:cxnLst/>
            <a:rect l="l" t="t" r="r" b="b"/>
            <a:pathLst>
              <a:path w="85089" h="71120">
                <a:moveTo>
                  <a:pt x="29210" y="0"/>
                </a:moveTo>
                <a:lnTo>
                  <a:pt x="0" y="71119"/>
                </a:lnTo>
                <a:lnTo>
                  <a:pt x="85089" y="66039"/>
                </a:lnTo>
                <a:lnTo>
                  <a:pt x="2921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53479" y="3703320"/>
            <a:ext cx="748665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1320">
              <a:lnSpc>
                <a:spcPct val="100000"/>
              </a:lnSpc>
              <a:spcBef>
                <a:spcPts val="2039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8600" y="2519679"/>
            <a:ext cx="834898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each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adjacent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relabeling each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5229" y="1102359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19340" y="4846320"/>
            <a:ext cx="86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D(10,</a:t>
            </a:r>
            <a:r>
              <a:rPr sz="1800" spc="-17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00800" y="5105400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2279" y="0"/>
                </a:lnTo>
              </a:path>
            </a:pathLst>
          </a:custGeom>
          <a:ln w="25400">
            <a:solidFill>
              <a:srgbClr val="344F7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58000" y="50673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344F7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3670" y="2346959"/>
            <a:ext cx="79203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make 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label permanent.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becomes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working  node.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5229" y="1102359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06470" y="4617720"/>
            <a:ext cx="734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E(4,</a:t>
            </a:r>
            <a:r>
              <a:rPr sz="18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3479" y="3703320"/>
            <a:ext cx="748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C(9,</a:t>
            </a:r>
            <a:r>
              <a:rPr sz="18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6370" y="4617720"/>
            <a:ext cx="723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F(6,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7119" y="4846320"/>
            <a:ext cx="887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D(10,</a:t>
            </a:r>
            <a:r>
              <a:rPr sz="1800" spc="-17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05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25518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25518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25518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25518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25518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4669" y="2553970"/>
            <a:ext cx="397002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13329" y="6049781"/>
            <a:ext cx="7613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G(5,</a:t>
            </a:r>
            <a:r>
              <a:rPr sz="1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50940" y="6049781"/>
            <a:ext cx="73596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5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H(8,</a:t>
            </a:r>
            <a:r>
              <a:rPr sz="1800" spc="-16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1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6330" y="4549"/>
            <a:ext cx="70865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</a:t>
            </a:r>
            <a:r>
              <a:rPr sz="4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r>
              <a:rPr sz="4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6755" y="495810"/>
            <a:ext cx="8818213" cy="638379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39700" indent="-127635">
              <a:lnSpc>
                <a:spcPct val="100000"/>
              </a:lnSpc>
              <a:spcBef>
                <a:spcPts val="1300"/>
              </a:spcBef>
              <a:buSzPct val="95000"/>
              <a:buChar char="•"/>
              <a:tabLst>
                <a:tab pos="1403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non-adaptive routing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indent="-127635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403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into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both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load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routing</a:t>
            </a:r>
            <a:r>
              <a:rPr sz="24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9700" indent="-127635">
              <a:lnSpc>
                <a:spcPct val="100000"/>
              </a:lnSpc>
              <a:spcBef>
                <a:spcPts val="1200"/>
              </a:spcBef>
              <a:buSzPct val="95000"/>
              <a:buChar char="•"/>
              <a:tabLst>
                <a:tab pos="1403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between all pairs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98425">
              <a:lnSpc>
                <a:spcPct val="150000"/>
              </a:lnSpc>
              <a:buSzPct val="95000"/>
              <a:buChar char="•"/>
              <a:tabLst>
                <a:tab pos="1403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known average amount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traffic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length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packet  you 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delays using queuing</a:t>
            </a:r>
            <a:r>
              <a:rPr sz="2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10489">
              <a:lnSpc>
                <a:spcPct val="150000"/>
              </a:lnSpc>
              <a:buSzPct val="95000"/>
              <a:buChar char="•"/>
              <a:tabLst>
                <a:tab pos="1403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Flow-based routing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seeks 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 table to minimize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 through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subnet.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01930">
              <a:lnSpc>
                <a:spcPct val="150000"/>
              </a:lnSpc>
              <a:buSzPct val="95000"/>
              <a:buChar char="•"/>
              <a:tabLst>
                <a:tab pos="1403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capacity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flow, we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delay. It needs to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 for delay time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</a:p>
          <a:p>
            <a:pPr marL="12700" marR="5080" indent="116839">
              <a:lnSpc>
                <a:spcPct val="1500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 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number of arrivals in packet/sec,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1/μ =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 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 =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capacity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(bits/s).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19600" y="4724400"/>
            <a:ext cx="852524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202929" y="5960256"/>
            <a:ext cx="204335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165"/>
                </a:spcBef>
              </a:pPr>
              <a:t>24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1" y="332740"/>
            <a:ext cx="57912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Routing: Distance</a:t>
            </a:r>
            <a:r>
              <a:rPr sz="4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200220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165"/>
                </a:spcBef>
              </a:pPr>
              <a:t>25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8" y="1417319"/>
            <a:ext cx="4859645" cy="4296048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only with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965" marR="843915" indent="-227965" algn="r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2279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to be available 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965" marR="862330" lvl="1" indent="-227965" algn="r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 table: per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Outgoing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to all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6540" cy="6859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413510"/>
            <a:ext cx="4812030" cy="3244478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104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step within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routing tables from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104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distance to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new routing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182742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225"/>
                </a:spcBef>
              </a:pPr>
              <a:t>26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1" y="218440"/>
            <a:ext cx="507809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3080" algn="l"/>
              </a:tabLst>
            </a:pPr>
            <a:r>
              <a:rPr sz="4400" spc="-5" dirty="0" err="1" smtClean="0"/>
              <a:t>Routing:Link</a:t>
            </a:r>
            <a:r>
              <a:rPr sz="4400" spc="-80" dirty="0" smtClean="0"/>
              <a:t> </a:t>
            </a:r>
            <a:r>
              <a:rPr sz="4400" spc="-5" dirty="0"/>
              <a:t>State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25400">
                <a:lnSpc>
                  <a:spcPct val="100000"/>
                </a:lnSpc>
                <a:spcBef>
                  <a:spcPts val="165"/>
                </a:spcBef>
              </a:pPr>
              <a:t>27</a:t>
            </a:fld>
            <a:endParaRPr spc="-114" dirty="0"/>
          </a:p>
        </p:txBody>
      </p:sp>
      <p:sp>
        <p:nvSpPr>
          <p:cNvPr id="3" name="object 3"/>
          <p:cNvSpPr txBox="1"/>
          <p:nvPr/>
        </p:nvSpPr>
        <p:spPr>
          <a:xfrm>
            <a:off x="734059" y="1252220"/>
            <a:ext cx="6749415" cy="4057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router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must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7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Discover its </a:t>
            </a:r>
            <a:r>
              <a:rPr sz="2400" b="1" spc="-5" dirty="0">
                <a:latin typeface="Calibri"/>
                <a:cs typeface="Calibri"/>
              </a:rPr>
              <a:t>neighbours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b="1" spc="-5" dirty="0">
                <a:latin typeface="Calibri"/>
                <a:cs typeface="Calibri"/>
              </a:rPr>
              <a:t>learn </a:t>
            </a:r>
            <a:r>
              <a:rPr sz="2400" spc="-5" dirty="0">
                <a:latin typeface="Calibri"/>
                <a:cs typeface="Calibri"/>
              </a:rPr>
              <a:t>their network</a:t>
            </a:r>
            <a:r>
              <a:rPr sz="2400" spc="1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addresses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6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Measure the delay </a:t>
            </a:r>
            <a:r>
              <a:rPr sz="2400" dirty="0">
                <a:latin typeface="Calibri"/>
                <a:cs typeface="Calibri"/>
              </a:rPr>
              <a:t>or </a:t>
            </a:r>
            <a:r>
              <a:rPr sz="2400" b="1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each of </a:t>
            </a:r>
            <a:r>
              <a:rPr sz="2400" spc="-5" dirty="0">
                <a:latin typeface="Calibri"/>
                <a:cs typeface="Calibri"/>
              </a:rPr>
              <a:t>its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neighbours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7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Construct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b="1" spc="-5" dirty="0">
                <a:latin typeface="Calibri"/>
                <a:cs typeface="Calibri"/>
              </a:rPr>
              <a:t>packet </a:t>
            </a:r>
            <a:r>
              <a:rPr sz="2400" spc="-5" dirty="0">
                <a:latin typeface="Calibri"/>
                <a:cs typeface="Calibri"/>
              </a:rPr>
              <a:t>with these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distances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7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Send </a:t>
            </a:r>
            <a:r>
              <a:rPr sz="2400" spc="-5" dirty="0">
                <a:latin typeface="Calibri"/>
                <a:cs typeface="Calibri"/>
              </a:rPr>
              <a:t>this </a:t>
            </a:r>
            <a:r>
              <a:rPr sz="2400" dirty="0">
                <a:latin typeface="Calibri"/>
                <a:cs typeface="Calibri"/>
              </a:rPr>
              <a:t>packet </a:t>
            </a:r>
            <a:r>
              <a:rPr sz="2400" spc="-5" dirty="0">
                <a:latin typeface="Calibri"/>
                <a:cs typeface="Calibri"/>
              </a:rPr>
              <a:t>to </a:t>
            </a:r>
            <a:r>
              <a:rPr sz="2400" b="1" spc="-5" dirty="0">
                <a:latin typeface="Calibri"/>
                <a:cs typeface="Calibri"/>
              </a:rPr>
              <a:t>all </a:t>
            </a:r>
            <a:r>
              <a:rPr sz="2400" spc="-5" dirty="0">
                <a:latin typeface="Calibri"/>
                <a:cs typeface="Calibri"/>
              </a:rPr>
              <a:t>other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routers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7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Compute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b="1" dirty="0">
                <a:latin typeface="Calibri"/>
                <a:cs typeface="Calibri"/>
              </a:rPr>
              <a:t>shortest </a:t>
            </a:r>
            <a:r>
              <a:rPr sz="2400" b="1" spc="-5" dirty="0">
                <a:latin typeface="Calibri"/>
                <a:cs typeface="Calibri"/>
              </a:rPr>
              <a:t>path </a:t>
            </a:r>
            <a:r>
              <a:rPr sz="2400" spc="-5" dirty="0">
                <a:latin typeface="Calibri"/>
                <a:cs typeface="Calibri"/>
              </a:rPr>
              <a:t>to every other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router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0480" y="2895600"/>
            <a:ext cx="6543040" cy="2686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645159"/>
            <a:ext cx="645032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Discovering </a:t>
            </a:r>
            <a:r>
              <a:rPr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44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165"/>
                </a:spcBef>
              </a:pPr>
              <a:t>28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590" y="1565910"/>
            <a:ext cx="7078980" cy="8992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“hello”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each point-to-point line. Destination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replies with its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485140"/>
            <a:ext cx="471932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line</a:t>
            </a:r>
            <a:r>
              <a:rPr sz="4400" spc="-6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175048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165"/>
                </a:spcBef>
              </a:pPr>
              <a:t>29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269" y="1543050"/>
            <a:ext cx="6997700" cy="1874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an “ECHO”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over the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is required to respond to “echo”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</a:t>
            </a:r>
            <a:r>
              <a:rPr sz="24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time required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233" y="1064582"/>
            <a:ext cx="8964295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317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Routing is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10" dirty="0">
                <a:latin typeface="Arial"/>
                <a:cs typeface="Arial"/>
              </a:rPr>
              <a:t>process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forwarding of a </a:t>
            </a:r>
            <a:r>
              <a:rPr sz="2400" b="1" spc="-10" dirty="0">
                <a:latin typeface="Arial"/>
                <a:cs typeface="Arial"/>
              </a:rPr>
              <a:t>packet </a:t>
            </a:r>
            <a:r>
              <a:rPr sz="2400" b="1" spc="-5" dirty="0">
                <a:latin typeface="Arial"/>
                <a:cs typeface="Arial"/>
              </a:rPr>
              <a:t>in </a:t>
            </a:r>
            <a:r>
              <a:rPr sz="2400" b="1" dirty="0">
                <a:latin typeface="Arial"/>
                <a:cs typeface="Arial"/>
              </a:rPr>
              <a:t>a </a:t>
            </a:r>
            <a:r>
              <a:rPr sz="2400" b="1" spc="5" dirty="0">
                <a:latin typeface="Arial"/>
                <a:cs typeface="Arial"/>
              </a:rPr>
              <a:t>network </a:t>
            </a:r>
            <a:r>
              <a:rPr sz="2400" b="1" spc="-10" dirty="0">
                <a:latin typeface="Arial"/>
                <a:cs typeface="Arial"/>
              </a:rPr>
              <a:t>so </a:t>
            </a:r>
            <a:r>
              <a:rPr sz="2400" b="1" dirty="0">
                <a:latin typeface="Arial"/>
                <a:cs typeface="Arial"/>
              </a:rPr>
              <a:t>that it  </a:t>
            </a:r>
            <a:r>
              <a:rPr sz="2400" b="1" spc="-10" dirty="0">
                <a:latin typeface="Arial"/>
                <a:cs typeface="Arial"/>
              </a:rPr>
              <a:t>reaches </a:t>
            </a:r>
            <a:r>
              <a:rPr sz="2400" b="1" dirty="0">
                <a:latin typeface="Arial"/>
                <a:cs typeface="Arial"/>
              </a:rPr>
              <a:t>its </a:t>
            </a:r>
            <a:r>
              <a:rPr sz="2400" b="1" spc="-5" dirty="0">
                <a:latin typeface="Arial"/>
                <a:cs typeface="Arial"/>
              </a:rPr>
              <a:t>intended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destination</a:t>
            </a:r>
            <a:r>
              <a:rPr sz="2400" b="1" spc="-5" dirty="0" smtClean="0">
                <a:latin typeface="Arial"/>
                <a:cs typeface="Arial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 marR="55880">
              <a:lnSpc>
                <a:spcPct val="100000"/>
              </a:lnSpc>
              <a:buSzPct val="94444"/>
              <a:buChar char="•"/>
              <a:tabLst>
                <a:tab pos="127635" algn="l"/>
              </a:tabLst>
            </a:pPr>
            <a:r>
              <a:rPr sz="2400" spc="-5" dirty="0">
                <a:latin typeface="Calibri"/>
                <a:cs typeface="Calibri"/>
              </a:rPr>
              <a:t>Correctness</a:t>
            </a:r>
            <a:r>
              <a:rPr sz="2400" b="1" spc="-5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The routing should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done properly and correctly </a:t>
            </a:r>
            <a:r>
              <a:rPr sz="2400" dirty="0">
                <a:latin typeface="Calibri"/>
                <a:cs typeface="Calibri"/>
              </a:rPr>
              <a:t>so </a:t>
            </a:r>
            <a:r>
              <a:rPr sz="2400" spc="-5" dirty="0">
                <a:latin typeface="Calibri"/>
                <a:cs typeface="Calibri"/>
              </a:rPr>
              <a:t>that the packets may reach  their proper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destination.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2700" marR="837565">
              <a:lnSpc>
                <a:spcPct val="100000"/>
              </a:lnSpc>
              <a:buSzPct val="94444"/>
              <a:buChar char="•"/>
              <a:tabLst>
                <a:tab pos="127635" algn="l"/>
              </a:tabLst>
            </a:pPr>
            <a:r>
              <a:rPr sz="2400" spc="-5" dirty="0">
                <a:latin typeface="Calibri"/>
                <a:cs typeface="Calibri"/>
              </a:rPr>
              <a:t>Simplicity</a:t>
            </a:r>
            <a:r>
              <a:rPr sz="2400" b="1" spc="-5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The routing should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done in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simple manner </a:t>
            </a:r>
            <a:r>
              <a:rPr sz="2400" dirty="0">
                <a:latin typeface="Calibri"/>
                <a:cs typeface="Calibri"/>
              </a:rPr>
              <a:t>so that </a:t>
            </a:r>
            <a:r>
              <a:rPr sz="2400" spc="-5" dirty="0">
                <a:latin typeface="Calibri"/>
                <a:cs typeface="Calibri"/>
              </a:rPr>
              <a:t>the overhead </a:t>
            </a:r>
            <a:r>
              <a:rPr sz="2400" spc="-1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as  low as possible. </a:t>
            </a:r>
            <a:r>
              <a:rPr sz="2400" spc="-10" dirty="0">
                <a:latin typeface="Calibri"/>
                <a:cs typeface="Calibri"/>
              </a:rPr>
              <a:t>With </a:t>
            </a:r>
            <a:r>
              <a:rPr sz="2400" spc="-5" dirty="0">
                <a:latin typeface="Calibri"/>
                <a:cs typeface="Calibri"/>
              </a:rPr>
              <a:t>increasing complexity of the routing algorithms the overhead also  increases.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4444"/>
              <a:buChar char="•"/>
              <a:tabLst>
                <a:tab pos="127635" algn="l"/>
              </a:tabLst>
            </a:pPr>
            <a:r>
              <a:rPr sz="2400" spc="-5" dirty="0">
                <a:latin typeface="Calibri"/>
                <a:cs typeface="Calibri"/>
              </a:rPr>
              <a:t>Robustness</a:t>
            </a:r>
            <a:r>
              <a:rPr sz="2400" b="1" spc="-5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Once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major network becomes operative, it may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expected to run continuously  for years without any failures. The algorithms designed for routing should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robust enough to  handle hardware and software failures and should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able to cope with changes in the topology  and traffic without requiring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5" dirty="0">
                <a:latin typeface="Calibri"/>
                <a:cs typeface="Calibri"/>
              </a:rPr>
              <a:t>jobs </a:t>
            </a:r>
            <a:r>
              <a:rPr sz="2400" spc="-1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all hosts to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5" dirty="0">
                <a:latin typeface="Calibri"/>
                <a:cs typeface="Calibri"/>
              </a:rPr>
              <a:t>aborted and the network rebooted every  time some router goes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down.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3</a:t>
            </a:fld>
            <a:endParaRPr spc="-114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374650"/>
            <a:ext cx="75272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</a:t>
            </a: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r>
              <a:rPr sz="4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59409"/>
            <a:ext cx="6400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link state</a:t>
            </a:r>
            <a:r>
              <a:rPr sz="4400" spc="-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6539" y="906780"/>
            <a:ext cx="4837868" cy="236988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 containing: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9235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neighbour: name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28330" y="5972956"/>
            <a:ext cx="150400" cy="16222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sz="1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10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9608" y="2819400"/>
            <a:ext cx="8292327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-1270" y="9525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7B7B7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1270" y="191770"/>
            <a:ext cx="9146540" cy="97790"/>
          </a:xfrm>
          <a:custGeom>
            <a:avLst/>
            <a:gdLst/>
            <a:ahLst/>
            <a:cxnLst/>
            <a:rect l="l" t="t" r="r" b="b"/>
            <a:pathLst>
              <a:path w="9146540" h="97789">
                <a:moveTo>
                  <a:pt x="0" y="97789"/>
                </a:moveTo>
                <a:lnTo>
                  <a:pt x="9146540" y="97789"/>
                </a:lnTo>
                <a:lnTo>
                  <a:pt x="9146540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solidFill>
            <a:srgbClr val="B8B8B8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-1270" y="28955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-1270" y="38607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ABABA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1270" y="48260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BBBBB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-1270" y="57911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BCBCBC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-1270" y="67564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-1270" y="77215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-1270" y="86868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-1270" y="96520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-1270" y="106171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1C1C1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-1270" y="115823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-1270" y="125476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-1270" y="135128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4C4C4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-1270" y="1447800"/>
            <a:ext cx="9146540" cy="97790"/>
          </a:xfrm>
          <a:custGeom>
            <a:avLst/>
            <a:gdLst/>
            <a:ahLst/>
            <a:cxnLst/>
            <a:rect l="l" t="t" r="r" b="b"/>
            <a:pathLst>
              <a:path w="9146540" h="97790">
                <a:moveTo>
                  <a:pt x="0" y="97789"/>
                </a:moveTo>
                <a:lnTo>
                  <a:pt x="9146540" y="97789"/>
                </a:lnTo>
                <a:lnTo>
                  <a:pt x="9146540" y="0"/>
                </a:lnTo>
                <a:lnTo>
                  <a:pt x="0" y="0"/>
                </a:lnTo>
                <a:lnTo>
                  <a:pt x="0" y="97789"/>
                </a:lnTo>
                <a:close/>
              </a:path>
            </a:pathLst>
          </a:custGeom>
          <a:solidFill>
            <a:srgbClr val="C5C5C5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-1270" y="154558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-1270" y="164211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7C7C7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-1270" y="173862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8C8C8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-1270" y="183515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-1270" y="193167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-1270" y="202818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-1270" y="212471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-1270" y="222122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-1270" y="231775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-1270" y="241427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-1270" y="251078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0D0D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-1270" y="260731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-1270" y="2703829"/>
            <a:ext cx="9146540" cy="97790"/>
          </a:xfrm>
          <a:custGeom>
            <a:avLst/>
            <a:gdLst/>
            <a:ahLst/>
            <a:cxnLst/>
            <a:rect l="l" t="t" r="r" b="b"/>
            <a:pathLst>
              <a:path w="9146540" h="97789">
                <a:moveTo>
                  <a:pt x="0" y="97790"/>
                </a:moveTo>
                <a:lnTo>
                  <a:pt x="9146540" y="97790"/>
                </a:lnTo>
                <a:lnTo>
                  <a:pt x="9146540" y="0"/>
                </a:lnTo>
                <a:lnTo>
                  <a:pt x="0" y="0"/>
                </a:lnTo>
                <a:lnTo>
                  <a:pt x="0" y="9779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-1270" y="280162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-1270" y="289813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4D4D4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-1270" y="299466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5D5D5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-1270" y="309117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19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6D6D6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-1270" y="318770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-1270" y="328422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-1270" y="338074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-1270" y="347725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-1270" y="3573779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-1270" y="367030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-1270" y="376682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19"/>
                </a:moveTo>
                <a:lnTo>
                  <a:pt x="9146540" y="96519"/>
                </a:lnTo>
                <a:lnTo>
                  <a:pt x="914654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-1270" y="3863340"/>
            <a:ext cx="9146540" cy="96520"/>
          </a:xfrm>
          <a:custGeom>
            <a:avLst/>
            <a:gdLst/>
            <a:ahLst/>
            <a:cxnLst/>
            <a:rect l="l" t="t" r="r" b="b"/>
            <a:pathLst>
              <a:path w="9146540" h="96520">
                <a:moveTo>
                  <a:pt x="0" y="96520"/>
                </a:moveTo>
                <a:lnTo>
                  <a:pt x="9146540" y="96520"/>
                </a:lnTo>
                <a:lnTo>
                  <a:pt x="914654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772400" y="3959859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-1270" y="3959859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72400" y="4056379"/>
            <a:ext cx="1372870" cy="97790"/>
          </a:xfrm>
          <a:custGeom>
            <a:avLst/>
            <a:gdLst/>
            <a:ahLst/>
            <a:cxnLst/>
            <a:rect l="l" t="t" r="r" b="b"/>
            <a:pathLst>
              <a:path w="1372870" h="97789">
                <a:moveTo>
                  <a:pt x="0" y="97790"/>
                </a:moveTo>
                <a:lnTo>
                  <a:pt x="1372870" y="97790"/>
                </a:lnTo>
                <a:lnTo>
                  <a:pt x="1372870" y="0"/>
                </a:lnTo>
                <a:lnTo>
                  <a:pt x="0" y="0"/>
                </a:lnTo>
                <a:lnTo>
                  <a:pt x="0" y="9779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-1270" y="4056379"/>
            <a:ext cx="4420870" cy="97790"/>
          </a:xfrm>
          <a:custGeom>
            <a:avLst/>
            <a:gdLst/>
            <a:ahLst/>
            <a:cxnLst/>
            <a:rect l="l" t="t" r="r" b="b"/>
            <a:pathLst>
              <a:path w="4420870" h="97789">
                <a:moveTo>
                  <a:pt x="0" y="97790"/>
                </a:moveTo>
                <a:lnTo>
                  <a:pt x="4420870" y="97790"/>
                </a:lnTo>
                <a:lnTo>
                  <a:pt x="4420870" y="0"/>
                </a:lnTo>
                <a:lnTo>
                  <a:pt x="0" y="0"/>
                </a:lnTo>
                <a:lnTo>
                  <a:pt x="0" y="97790"/>
                </a:lnTo>
                <a:close/>
              </a:path>
            </a:pathLst>
          </a:custGeom>
          <a:solidFill>
            <a:srgbClr val="E0E0E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772400" y="415417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-1270" y="415417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772400" y="425069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20"/>
                </a:moveTo>
                <a:lnTo>
                  <a:pt x="1372870" y="96520"/>
                </a:lnTo>
                <a:lnTo>
                  <a:pt x="1372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-1270" y="425069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20"/>
                </a:moveTo>
                <a:lnTo>
                  <a:pt x="4420870" y="96520"/>
                </a:lnTo>
                <a:lnTo>
                  <a:pt x="4420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2E2E2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772400" y="4347209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-1270" y="4347209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772400" y="4443729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20"/>
                </a:moveTo>
                <a:lnTo>
                  <a:pt x="1372870" y="96520"/>
                </a:lnTo>
                <a:lnTo>
                  <a:pt x="1372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-1270" y="4443729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20"/>
                </a:moveTo>
                <a:lnTo>
                  <a:pt x="4420870" y="96520"/>
                </a:lnTo>
                <a:lnTo>
                  <a:pt x="4420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772400" y="454025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-1270" y="454025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772400" y="463677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-1270" y="463677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772400" y="473329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20"/>
                </a:moveTo>
                <a:lnTo>
                  <a:pt x="1372870" y="96520"/>
                </a:lnTo>
                <a:lnTo>
                  <a:pt x="1372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-1270" y="473329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20"/>
                </a:moveTo>
                <a:lnTo>
                  <a:pt x="4420870" y="96520"/>
                </a:lnTo>
                <a:lnTo>
                  <a:pt x="4420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772400" y="4829809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-1270" y="4829809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72400" y="4926329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20"/>
                </a:moveTo>
                <a:lnTo>
                  <a:pt x="1372870" y="96520"/>
                </a:lnTo>
                <a:lnTo>
                  <a:pt x="1372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-1270" y="4926329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20"/>
                </a:moveTo>
                <a:lnTo>
                  <a:pt x="4420870" y="96520"/>
                </a:lnTo>
                <a:lnTo>
                  <a:pt x="4420870" y="0"/>
                </a:lnTo>
                <a:lnTo>
                  <a:pt x="0" y="0"/>
                </a:lnTo>
                <a:lnTo>
                  <a:pt x="0" y="9652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772400" y="502285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-1270" y="502285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772400" y="5119370"/>
            <a:ext cx="1372870" cy="96520"/>
          </a:xfrm>
          <a:custGeom>
            <a:avLst/>
            <a:gdLst/>
            <a:ahLst/>
            <a:cxnLst/>
            <a:rect l="l" t="t" r="r" b="b"/>
            <a:pathLst>
              <a:path w="1372870" h="96520">
                <a:moveTo>
                  <a:pt x="0" y="96519"/>
                </a:moveTo>
                <a:lnTo>
                  <a:pt x="1372870" y="96519"/>
                </a:lnTo>
                <a:lnTo>
                  <a:pt x="1372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-1270" y="5119370"/>
            <a:ext cx="4420870" cy="96520"/>
          </a:xfrm>
          <a:custGeom>
            <a:avLst/>
            <a:gdLst/>
            <a:ahLst/>
            <a:cxnLst/>
            <a:rect l="l" t="t" r="r" b="b"/>
            <a:pathLst>
              <a:path w="4420870" h="96520">
                <a:moveTo>
                  <a:pt x="0" y="96519"/>
                </a:moveTo>
                <a:lnTo>
                  <a:pt x="4420870" y="96519"/>
                </a:lnTo>
                <a:lnTo>
                  <a:pt x="4420870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0" y="148760"/>
            <a:ext cx="914654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513581" y="3997036"/>
            <a:ext cx="3352800" cy="1641764"/>
          </a:xfrm>
          <a:custGeom>
            <a:avLst/>
            <a:gdLst/>
            <a:ahLst/>
            <a:cxnLst/>
            <a:rect l="l" t="t" r="r" b="b"/>
            <a:pathLst>
              <a:path w="3352800" h="1383029">
                <a:moveTo>
                  <a:pt x="0" y="0"/>
                </a:moveTo>
                <a:lnTo>
                  <a:pt x="3352800" y="0"/>
                </a:lnTo>
                <a:lnTo>
                  <a:pt x="3352800" y="1383030"/>
                </a:lnTo>
                <a:lnTo>
                  <a:pt x="0" y="138303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779351" y="4088130"/>
            <a:ext cx="3001010" cy="14401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sz="1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packet:</a:t>
            </a:r>
          </a:p>
          <a:p>
            <a:pPr marL="207010" indent="-194310">
              <a:lnSpc>
                <a:spcPct val="100000"/>
              </a:lnSpc>
              <a:spcBef>
                <a:spcPts val="1190"/>
              </a:spcBef>
              <a:buClr>
                <a:srgbClr val="4AC9AC"/>
              </a:buClr>
              <a:buSzPct val="112500"/>
              <a:buChar char="•"/>
              <a:tabLst>
                <a:tab pos="207010" algn="l"/>
              </a:tabLst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Decremented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flooding,</a:t>
            </a:r>
          </a:p>
          <a:p>
            <a:pPr marL="1370330">
              <a:lnSpc>
                <a:spcPct val="100000"/>
              </a:lnSpc>
              <a:spcBef>
                <a:spcPts val="40"/>
              </a:spcBef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used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6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70180">
              <a:lnSpc>
                <a:spcPct val="100000"/>
              </a:lnSpc>
              <a:spcBef>
                <a:spcPts val="1000"/>
              </a:spcBef>
              <a:buClr>
                <a:srgbClr val="4AC9AC"/>
              </a:buClr>
              <a:buChar char="•"/>
              <a:tabLst>
                <a:tab pos="182880" algn="l"/>
              </a:tabLst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sz="1600" spc="9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</a:t>
            </a:r>
            <a:r>
              <a:rPr sz="1600" spc="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discarded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182742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225"/>
                </a:spcBef>
              </a:pPr>
              <a:t>31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body" idx="1"/>
          </p:nvPr>
        </p:nvSpPr>
        <p:spPr>
          <a:xfrm>
            <a:off x="228600" y="1115059"/>
            <a:ext cx="8916670" cy="251633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67335" indent="-228600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267335" algn="l"/>
                <a:tab pos="26797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Flooding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4535" lvl="1" indent="-229235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724535" algn="l"/>
                <a:tab pos="72517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 records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(source, seq.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No.)</a:t>
            </a:r>
          </a:p>
          <a:p>
            <a:pPr marL="723900" marR="5080" lvl="1" indent="-228600">
              <a:lnSpc>
                <a:spcPct val="120000"/>
              </a:lnSpc>
              <a:spcBef>
                <a:spcPts val="500"/>
              </a:spcBef>
              <a:buFont typeface="Arial"/>
              <a:buChar char="•"/>
              <a:tabLst>
                <a:tab pos="724535" algn="l"/>
                <a:tab pos="72517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flood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 packets from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with higher seq.No.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recorded.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7335" indent="-228600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267335" algn="l"/>
                <a:tab pos="26797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 records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corrupt</a:t>
            </a:r>
            <a:r>
              <a:rPr sz="2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693331" y="3968114"/>
            <a:ext cx="252349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packets with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990600" y="364490"/>
            <a:ext cx="769619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Distributing the </a:t>
            </a:r>
            <a:r>
              <a:rPr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</a:t>
            </a: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sz="4400" spc="-6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560" y="294640"/>
            <a:ext cx="529844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 </a:t>
            </a:r>
            <a:r>
              <a:rPr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sz="4400" spc="-8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02930" y="5960256"/>
            <a:ext cx="191770" cy="182742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pPr marL="25400">
                <a:lnSpc>
                  <a:spcPct val="100000"/>
                </a:lnSpc>
                <a:spcBef>
                  <a:spcPts val="225"/>
                </a:spcBef>
              </a:pPr>
              <a:t>32</a:t>
            </a:fld>
            <a:endParaRPr spc="-1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600200"/>
            <a:ext cx="8303261" cy="3448636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set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state packets,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can:</a:t>
            </a:r>
          </a:p>
          <a:p>
            <a:pPr marL="698500" lvl="1" indent="-2286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entire subnet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865" marR="5080" lvl="1" indent="-228600">
              <a:lnSpc>
                <a:spcPct val="120000"/>
              </a:lnSpc>
              <a:spcBef>
                <a:spcPts val="50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Dijkstra's algorithm 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to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965" marR="4079240" indent="-227965" algn="r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2279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for large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subnets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965" marR="4122420" lvl="1" indent="-227965" algn="r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698500" lvl="1" indent="-2286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2610" y="2626359"/>
            <a:ext cx="23742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</a:rPr>
              <a:t>Thank</a:t>
            </a:r>
            <a:r>
              <a:rPr sz="4400" spc="-90" dirty="0">
                <a:solidFill>
                  <a:srgbClr val="000000"/>
                </a:solidFill>
              </a:rPr>
              <a:t> </a:t>
            </a:r>
            <a:r>
              <a:rPr sz="4400" dirty="0">
                <a:solidFill>
                  <a:srgbClr val="000000"/>
                </a:solidFill>
              </a:rPr>
              <a:t>you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25"/>
              </a:spcBef>
            </a:pPr>
            <a:fld id="{81D60167-4931-47E6-BA6A-407CBD079E47}" type="slidenum">
              <a:rPr spc="-114" dirty="0"/>
              <a:pPr marL="25400">
                <a:lnSpc>
                  <a:spcPct val="100000"/>
                </a:lnSpc>
                <a:spcBef>
                  <a:spcPts val="225"/>
                </a:spcBef>
              </a:pPr>
              <a:t>33</a:t>
            </a:fld>
            <a:endParaRPr spc="-114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6540" cy="6859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600" y="990600"/>
            <a:ext cx="8323580" cy="5301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Char char="•"/>
              <a:tabLst>
                <a:tab pos="240029" algn="l"/>
              </a:tabLst>
            </a:pPr>
            <a:r>
              <a:rPr sz="2400" spc="-5" dirty="0">
                <a:latin typeface="Calibri"/>
                <a:cs typeface="Calibri"/>
              </a:rPr>
              <a:t>Stability: The </a:t>
            </a:r>
            <a:r>
              <a:rPr sz="2400" spc="-10" dirty="0">
                <a:latin typeface="Calibri"/>
                <a:cs typeface="Calibri"/>
              </a:rPr>
              <a:t>routing </a:t>
            </a:r>
            <a:r>
              <a:rPr sz="2400" spc="-5" dirty="0">
                <a:latin typeface="Calibri"/>
                <a:cs typeface="Calibri"/>
              </a:rPr>
              <a:t>algorithms should be stable under all possible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circumstances.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alibri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240029" marR="172720" indent="-227329">
              <a:lnSpc>
                <a:spcPct val="119700"/>
              </a:lnSpc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Fairness: </a:t>
            </a:r>
            <a:r>
              <a:rPr sz="2400" spc="-15" dirty="0">
                <a:latin typeface="Calibri"/>
                <a:cs typeface="Calibri"/>
              </a:rPr>
              <a:t>Every </a:t>
            </a:r>
            <a:r>
              <a:rPr sz="2400" spc="-5" dirty="0">
                <a:latin typeface="Calibri"/>
                <a:cs typeface="Calibri"/>
              </a:rPr>
              <a:t>node connected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the network </a:t>
            </a:r>
            <a:r>
              <a:rPr sz="2400" spc="-10" dirty="0">
                <a:latin typeface="Calibri"/>
                <a:cs typeface="Calibri"/>
              </a:rPr>
              <a:t>should </a:t>
            </a:r>
            <a:r>
              <a:rPr sz="2400" spc="-5" dirty="0">
                <a:latin typeface="Calibri"/>
                <a:cs typeface="Calibri"/>
              </a:rPr>
              <a:t>get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fair chance of  transmitting their packets. </a:t>
            </a:r>
            <a:r>
              <a:rPr sz="2400" spc="-10" dirty="0">
                <a:latin typeface="Calibri"/>
                <a:cs typeface="Calibri"/>
              </a:rPr>
              <a:t>this </a:t>
            </a:r>
            <a:r>
              <a:rPr sz="2400" spc="-5" dirty="0">
                <a:latin typeface="Calibri"/>
                <a:cs typeface="Calibri"/>
              </a:rPr>
              <a:t>is generally done on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first come first serve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basis.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240029" marR="174625" indent="-227329">
              <a:lnSpc>
                <a:spcPct val="120000"/>
              </a:lnSpc>
              <a:buChar char="•"/>
              <a:tabLst>
                <a:tab pos="240029" algn="l"/>
              </a:tabLst>
            </a:pPr>
            <a:r>
              <a:rPr sz="2400" spc="-5" dirty="0">
                <a:latin typeface="Calibri"/>
                <a:cs typeface="Calibri"/>
              </a:rPr>
              <a:t>Optimality: The routing </a:t>
            </a:r>
            <a:r>
              <a:rPr sz="2400" spc="-10" dirty="0">
                <a:latin typeface="Calibri"/>
                <a:cs typeface="Calibri"/>
              </a:rPr>
              <a:t>algorithms should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optimal </a:t>
            </a:r>
            <a:r>
              <a:rPr sz="2400" spc="-5" dirty="0">
                <a:latin typeface="Calibri"/>
                <a:cs typeface="Calibri"/>
              </a:rPr>
              <a:t>in terms </a:t>
            </a:r>
            <a:r>
              <a:rPr sz="2400" spc="-10" dirty="0">
                <a:latin typeface="Calibri"/>
                <a:cs typeface="Calibri"/>
              </a:rPr>
              <a:t>of throughput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10" dirty="0">
                <a:latin typeface="Calibri"/>
                <a:cs typeface="Calibri"/>
              </a:rPr>
              <a:t>minimizing </a:t>
            </a:r>
            <a:r>
              <a:rPr sz="2400" dirty="0">
                <a:latin typeface="Calibri"/>
                <a:cs typeface="Calibri"/>
              </a:rPr>
              <a:t>mean </a:t>
            </a:r>
            <a:r>
              <a:rPr sz="2400" spc="-5" dirty="0">
                <a:latin typeface="Calibri"/>
                <a:cs typeface="Calibri"/>
              </a:rPr>
              <a:t>packet delays. here there is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trade-off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one has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choose  </a:t>
            </a:r>
            <a:r>
              <a:rPr sz="2400" spc="-5" dirty="0">
                <a:latin typeface="Calibri"/>
                <a:cs typeface="Calibri"/>
              </a:rPr>
              <a:t>depending on his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suitability.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114" dirty="0"/>
              <a:pPr marL="95250">
                <a:lnSpc>
                  <a:spcPct val="100000"/>
                </a:lnSpc>
                <a:spcBef>
                  <a:spcPts val="165"/>
                </a:spcBef>
              </a:pPr>
              <a:t>4</a:t>
            </a:fld>
            <a:endParaRPr spc="-114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410209"/>
            <a:ext cx="716026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r>
              <a:rPr sz="4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53490"/>
            <a:ext cx="12491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266190"/>
            <a:ext cx="29692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Nonadaptive</a:t>
            </a:r>
            <a:r>
              <a:rPr sz="24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(Static)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1543050"/>
            <a:ext cx="124913" cy="1001556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1738" y="1557020"/>
            <a:ext cx="6703061" cy="10617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measurements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 routes are downloaded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547620"/>
            <a:ext cx="12491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2440940"/>
            <a:ext cx="4798060" cy="1001556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228600">
              <a:lnSpc>
                <a:spcPct val="100000"/>
              </a:lnSpc>
              <a:spcBef>
                <a:spcPts val="95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routes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dynamically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50339" y="3382009"/>
            <a:ext cx="42159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runtime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7539" y="3656329"/>
            <a:ext cx="124913" cy="1500411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36139" y="3671570"/>
            <a:ext cx="6017261" cy="1028423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locally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417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adjacent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routers  from all other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0339" y="5010150"/>
            <a:ext cx="12491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78938" y="5024120"/>
            <a:ext cx="34264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sz="2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36138" y="5434329"/>
            <a:ext cx="41884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7539" y="5299710"/>
            <a:ext cx="124913" cy="1499128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6139" y="5723890"/>
            <a:ext cx="5483861" cy="537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load changes  When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85479" y="5976620"/>
            <a:ext cx="10912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6540" cy="6859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41119" y="5831840"/>
            <a:ext cx="5879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7214" algn="l"/>
              </a:tabLst>
            </a:pPr>
            <a:r>
              <a:rPr sz="2000" spc="-155" dirty="0">
                <a:solidFill>
                  <a:srgbClr val="4AC9AC"/>
                </a:solidFill>
                <a:latin typeface="Arial Black"/>
                <a:cs typeface="Arial Black"/>
              </a:rPr>
              <a:t>(A)</a:t>
            </a:r>
            <a:r>
              <a:rPr sz="2000" spc="-210" dirty="0">
                <a:solidFill>
                  <a:srgbClr val="4AC9AC"/>
                </a:solidFill>
                <a:latin typeface="Arial Black"/>
                <a:cs typeface="Arial Black"/>
              </a:rPr>
              <a:t> </a:t>
            </a:r>
            <a:r>
              <a:rPr sz="2000" spc="-225" dirty="0">
                <a:latin typeface="Arial Black"/>
                <a:cs typeface="Arial Black"/>
              </a:rPr>
              <a:t>A</a:t>
            </a:r>
            <a:r>
              <a:rPr sz="2000" spc="-229" dirty="0">
                <a:latin typeface="Arial Black"/>
                <a:cs typeface="Arial Black"/>
              </a:rPr>
              <a:t> </a:t>
            </a:r>
            <a:r>
              <a:rPr sz="2000" spc="-210" dirty="0">
                <a:latin typeface="Arial Black"/>
                <a:cs typeface="Arial Black"/>
              </a:rPr>
              <a:t>SUBNET.	</a:t>
            </a:r>
            <a:r>
              <a:rPr sz="2000" spc="-155" dirty="0">
                <a:solidFill>
                  <a:srgbClr val="4AC9AC"/>
                </a:solidFill>
                <a:latin typeface="Arial Black"/>
                <a:cs typeface="Arial Black"/>
              </a:rPr>
              <a:t>(B) </a:t>
            </a:r>
            <a:r>
              <a:rPr sz="2000" spc="-225" dirty="0">
                <a:latin typeface="Arial Black"/>
                <a:cs typeface="Arial Black"/>
              </a:rPr>
              <a:t>A SINK </a:t>
            </a:r>
            <a:r>
              <a:rPr sz="2000" spc="-145" dirty="0">
                <a:latin typeface="Arial Black"/>
                <a:cs typeface="Arial Black"/>
              </a:rPr>
              <a:t>TREE </a:t>
            </a:r>
            <a:r>
              <a:rPr sz="2000" spc="-114" dirty="0">
                <a:latin typeface="Arial Black"/>
                <a:cs typeface="Arial Black"/>
              </a:rPr>
              <a:t>FOR </a:t>
            </a:r>
            <a:r>
              <a:rPr sz="2000" spc="-150" dirty="0">
                <a:latin typeface="Arial Black"/>
                <a:cs typeface="Arial Black"/>
              </a:rPr>
              <a:t>ROUTER</a:t>
            </a:r>
            <a:r>
              <a:rPr sz="2000" spc="-120" dirty="0">
                <a:latin typeface="Arial Black"/>
                <a:cs typeface="Arial Black"/>
              </a:rPr>
              <a:t> </a:t>
            </a:r>
            <a:r>
              <a:rPr sz="2000" spc="-170" dirty="0">
                <a:latin typeface="Arial Black"/>
                <a:cs typeface="Arial Black"/>
              </a:rPr>
              <a:t>B.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3450" y="2564129"/>
            <a:ext cx="7231380" cy="2905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85480" y="5969000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14" dirty="0">
                <a:latin typeface="Arial Black"/>
                <a:cs typeface="Arial Black"/>
              </a:rPr>
              <a:t>7</a:t>
            </a:r>
            <a:endParaRPr sz="10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476378"/>
            <a:ext cx="6599555" cy="2087751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3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routes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5" dirty="0">
                <a:solidFill>
                  <a:srgbClr val="2EA2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sink</a:t>
            </a:r>
            <a:r>
              <a:rPr sz="2400" spc="-100" dirty="0">
                <a:solidFill>
                  <a:srgbClr val="2EA2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10" dirty="0">
                <a:solidFill>
                  <a:srgbClr val="2EA2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Sink </a:t>
            </a:r>
            <a:r>
              <a:rPr sz="24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trees </a:t>
            </a:r>
            <a:r>
              <a:rPr sz="24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4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necessarily</a:t>
            </a:r>
            <a:r>
              <a:rPr sz="2400" spc="-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2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</a:t>
            </a: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routing</a:t>
            </a:r>
            <a:r>
              <a:rPr sz="24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00" lvl="1" indent="-2286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</a:t>
            </a:r>
            <a:r>
              <a:rPr sz="24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sink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trees </a:t>
            </a:r>
            <a:r>
              <a:rPr sz="24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sz="2400" spc="-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10820"/>
            <a:ext cx="5105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Dijkstra’s</a:t>
            </a:r>
            <a:r>
              <a:rPr sz="4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0139" y="3703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8859" y="3703320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1850" y="46177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0640" y="4617720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2019" y="4846320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7600" y="6065520"/>
            <a:ext cx="203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9020" y="6065520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9700" y="52273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1500" y="42367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9700" y="44653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1500" y="55321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03700" y="56083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03700" y="46939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03700" y="37795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03900" y="45415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42100" y="42367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42100" y="54559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03900" y="51511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719" y="1695450"/>
            <a:ext cx="7995284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node is labeled </a:t>
            </a:r>
            <a:r>
              <a:rPr sz="24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parentheses) </a:t>
            </a:r>
            <a:r>
              <a:rPr sz="24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sz="24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along </a:t>
            </a:r>
            <a:r>
              <a:rPr sz="2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</a:t>
            </a:r>
            <a:r>
              <a:rPr sz="24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9540" y="210746"/>
            <a:ext cx="16516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400"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4400" spc="-40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4400" spc="-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400" spc="-6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4400" spc="-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sz="4400" spc="-3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0" y="1013474"/>
            <a:ext cx="7555865" cy="2913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4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44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</a:t>
            </a:r>
            <a:r>
              <a:rPr sz="44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44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sz="4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4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</a:t>
            </a:r>
            <a:r>
              <a:rPr sz="44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from </a:t>
            </a:r>
            <a:r>
              <a:rPr sz="4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44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44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44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Initially, </a:t>
            </a:r>
            <a:r>
              <a:rPr sz="4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sz="44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paths </a:t>
            </a:r>
            <a:r>
              <a:rPr sz="4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4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known, </a:t>
            </a:r>
            <a:r>
              <a:rPr sz="4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all nodes </a:t>
            </a:r>
            <a:r>
              <a:rPr sz="4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4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labeled </a:t>
            </a:r>
            <a:r>
              <a:rPr sz="44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sz="4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infinity.</a:t>
            </a:r>
            <a:endParaRPr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9839" y="3703320"/>
            <a:ext cx="67564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7290" y="3703320"/>
            <a:ext cx="68834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C(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9009" y="4617720"/>
            <a:ext cx="67691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9070" y="4617720"/>
            <a:ext cx="66421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4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09180" y="4846320"/>
            <a:ext cx="68834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029" y="6065520"/>
            <a:ext cx="70231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66179" y="6065520"/>
            <a:ext cx="68834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7190" y="330200"/>
            <a:ext cx="16522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3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389379"/>
            <a:ext cx="7651115" cy="1396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sz="24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sz="2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4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marking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A (the </a:t>
            </a:r>
            <a:r>
              <a:rPr sz="2400" spc="-2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sz="2400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node) </a:t>
            </a:r>
            <a:r>
              <a:rPr sz="2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24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299085" indent="-228600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4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sz="24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nodes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adjacent </a:t>
            </a:r>
            <a:r>
              <a:rPr sz="24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relabeling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4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 </a:t>
            </a:r>
            <a:r>
              <a:rPr sz="24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</a:t>
            </a:r>
            <a:r>
              <a:rPr sz="24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569" y="484632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344F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6189" y="3703320"/>
            <a:ext cx="735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B(2, 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7290" y="3703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9009" y="4617720"/>
            <a:ext cx="6769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9070" y="4617720"/>
            <a:ext cx="6642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1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09180" y="4846320"/>
            <a:ext cx="6883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D(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1500" y="42367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1500" y="553212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704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00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146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146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29000" y="51054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14600" y="60198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14600" y="41910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578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78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2200" y="51054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914400"/>
                </a:moveTo>
                <a:lnTo>
                  <a:pt x="9144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2200" y="4191000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0"/>
                </a:moveTo>
                <a:lnTo>
                  <a:pt x="914400" y="91440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16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0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960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104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24060" y="5029260"/>
            <a:ext cx="152279" cy="15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8460" y="41148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352860" y="50292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38460" y="5943660"/>
            <a:ext cx="152279" cy="15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33650" y="6049781"/>
            <a:ext cx="760095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13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G(6,</a:t>
            </a:r>
            <a:r>
              <a:rPr sz="1800" spc="-175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160" dirty="0">
                <a:solidFill>
                  <a:srgbClr val="FD9A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66179" y="6049781"/>
            <a:ext cx="688340" cy="582211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8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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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</a:t>
            </a:r>
            <a:endParaRPr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1597</Words>
  <Application>Microsoft Office PowerPoint</Application>
  <PresentationFormat>On-screen Show (4:3)</PresentationFormat>
  <Paragraphs>325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Outline</vt:lpstr>
      <vt:lpstr>Properties Of Routing Algorithm</vt:lpstr>
      <vt:lpstr>Slide 4</vt:lpstr>
      <vt:lpstr>Types Of Routing Algorithms</vt:lpstr>
      <vt:lpstr>Slide 6</vt:lpstr>
      <vt:lpstr>Dijkstra’s Algorithm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(Cont’d)</vt:lpstr>
      <vt:lpstr>Flow Based Routing Algorithm</vt:lpstr>
      <vt:lpstr>Routing: Distance Vector</vt:lpstr>
      <vt:lpstr>Slide 26</vt:lpstr>
      <vt:lpstr>Routing:Link State</vt:lpstr>
      <vt:lpstr>Discovering your neighbors</vt:lpstr>
      <vt:lpstr>Measuring line cost</vt:lpstr>
      <vt:lpstr>Building link state packets</vt:lpstr>
      <vt:lpstr>Distributing the link state packets</vt:lpstr>
      <vt:lpstr>Computing new routes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10</cp:revision>
  <dcterms:created xsi:type="dcterms:W3CDTF">2020-05-13T04:45:14Z</dcterms:created>
  <dcterms:modified xsi:type="dcterms:W3CDTF">2020-05-19T15:38:41Z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2020-05-13T00:00:00Z</vt:filetime>
  </property>
</Properties>
</file>